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5" r:id="rId2"/>
    <p:sldId id="555" r:id="rId3"/>
    <p:sldId id="563" r:id="rId4"/>
    <p:sldId id="556" r:id="rId5"/>
    <p:sldId id="557" r:id="rId6"/>
    <p:sldId id="558" r:id="rId7"/>
    <p:sldId id="559" r:id="rId8"/>
    <p:sldId id="562" r:id="rId9"/>
    <p:sldId id="535" r:id="rId10"/>
    <p:sldId id="5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C8C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66733" autoAdjust="0"/>
  </p:normalViewPr>
  <p:slideViewPr>
    <p:cSldViewPr snapToGrid="0">
      <p:cViewPr varScale="1">
        <p:scale>
          <a:sx n="90" d="100"/>
          <a:sy n="90" d="100"/>
        </p:scale>
        <p:origin x="1158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7D722-A3D8-438C-9A73-0BD2B0C0CE0B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46115-0094-4B9D-A856-3522E2C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r>
              <a:rPr lang="en-US" dirty="0"/>
              <a:t>In this video, I will show you how we can upgrade our Kubernetes cluster.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91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2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43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72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3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2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3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492-0FBC-C4F8-1E59-C3436652B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A2A9D-D401-2E04-9D20-0B4D008EE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E7948-9DB7-F432-E2BC-C57321A4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583E-4F91-5330-24BE-D109C07C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1B5D2-BD31-8EC1-D936-82D7CE79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F085-7A93-571F-3C91-E98856A5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75F1D-565E-CB4D-5CCC-B99F94763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190C-53B2-CD93-97A6-E8994500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BA8A4-6289-D984-4FAD-0FA4BAD9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B480-BAD5-7E5F-5426-5ED0FF4B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81B3F-F13C-41D3-4281-3CF19C645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F6136-6911-BAF1-B9FB-D8BC195F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B5ABE-2016-D865-714E-3F51C4D9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FCB2-699D-5D4B-95A1-5CE4D603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902-D6EE-5DE1-38CD-0D8F0F2E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78C1-9E9D-B5EB-9996-B9A8471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FAC1-4202-D351-58C6-7787A4F2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31B8-8242-25D7-4686-08BFB33B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D703-FFC3-FCF8-FA04-7C2246BA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3AB4F-4EFE-4D55-B191-2455EE66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7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7EAC-D989-0EFF-C250-93910E84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04E58-B047-0ED8-A339-2B508C062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B6A0-54C7-FD76-8E56-A8BDEA6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51042-634A-C3C7-4AC4-98690111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CC6C7-5A0C-B50C-E012-400F5B0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EE04-0A35-26D0-FDF7-6231A31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3846-A8AA-236A-B11D-CDFF48C1F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5AB62-D290-1340-3192-EC72016B5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8D678-9FA8-7D67-D3FB-CE84A450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8227-D2D7-47BA-6BF5-E6B619E8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3A6C9-846A-5998-A80B-35828155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2876-2555-935D-E0CF-D94AFB0A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B979A-455C-F0C2-ABD7-C419610E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7D72D-993E-8421-302E-A9CF9CEEF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BFD67-FE72-8D87-BE9E-A8320CBD1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40573-D0C8-66E1-6567-A0404FA99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98175-9517-CD92-3F5D-81953066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A29D-0311-31A1-FBBA-5A44A68C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CA754-82AD-0B32-FDF6-5EE03C5D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1784-8C07-27C0-DF96-BBD7FDCE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08FED-3CE8-1F18-4019-3F96AA4A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945EC-30CF-154C-A51A-3800F96D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E641E-1902-376F-47A0-BACF6A96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4D675-55C0-8029-76F8-B5E5022B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9C12-A503-CD32-5621-79E2F5A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5879-0861-0BB0-9109-25535A2A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3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29CF-717C-B967-5F27-64965831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95EA-16C4-58C1-D9CA-015AE08D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78B81-F9D1-9D27-764D-C388C9D96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A015F-B23B-CDC3-C605-8A9EE7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02C76-6046-56A8-22C2-8DAA6ABF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82D5E-324F-B805-30EB-6C10DF7C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45BF-6E5E-3801-AEDC-467811B3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3B8CC-53B9-E946-AA6A-21D0DAC38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17F54-44A5-7F51-5544-91409B23B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F7B9-F4F4-3DAC-666C-1452B22E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AA27A-8331-D88F-4C6C-F76231DA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1C562-E371-4882-9D36-6F4FBBEA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0EC72-D6B2-DF43-20C9-71BD6786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8B6FA-CC24-8F23-8B1F-1FD6D9B29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76181-F29A-97F9-9C70-50D30125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3437E-3762-40C1-A4B4-6DA5DA47A08E}" type="datetimeFigureOut">
              <a:rPr lang="en-US" smtClean="0"/>
              <a:t>2024-01-09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BC6B-BA8E-AA61-A807-1640642F8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1CFB-86B8-37BD-2D5E-93DD00B42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761456" y="3467405"/>
            <a:ext cx="2833715" cy="2523028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>
            <a:off x="3761456" y="3615455"/>
            <a:ext cx="2949939" cy="2288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highlight>
                  <a:srgbClr val="FF0000"/>
                </a:highlight>
              </a:rPr>
              <a:t>Kubernetes</a:t>
            </a:r>
            <a:r>
              <a:rPr lang="en-US" sz="2800" b="1" dirty="0"/>
              <a:t>    </a:t>
            </a:r>
          </a:p>
          <a:p>
            <a:pPr algn="ctr"/>
            <a:r>
              <a:rPr lang="en-US" sz="3200" b="1" dirty="0"/>
              <a:t>Cluster Upgrade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6C114E7-E0FD-84AB-1A82-7ED10FE2B914}"/>
              </a:ext>
            </a:extLst>
          </p:cNvPr>
          <p:cNvSpPr/>
          <p:nvPr/>
        </p:nvSpPr>
        <p:spPr>
          <a:xfrm>
            <a:off x="2358189" y="199148"/>
            <a:ext cx="9641305" cy="5320031"/>
          </a:xfrm>
          <a:custGeom>
            <a:avLst/>
            <a:gdLst>
              <a:gd name="connsiteX0" fmla="*/ 0 w 9641305"/>
              <a:gd name="connsiteY0" fmla="*/ 0 h 5320031"/>
              <a:gd name="connsiteX1" fmla="*/ 663549 w 9641305"/>
              <a:gd name="connsiteY1" fmla="*/ 0 h 5320031"/>
              <a:gd name="connsiteX2" fmla="*/ 1423510 w 9641305"/>
              <a:gd name="connsiteY2" fmla="*/ 0 h 5320031"/>
              <a:gd name="connsiteX3" fmla="*/ 1894233 w 9641305"/>
              <a:gd name="connsiteY3" fmla="*/ 0 h 5320031"/>
              <a:gd name="connsiteX4" fmla="*/ 2654195 w 9641305"/>
              <a:gd name="connsiteY4" fmla="*/ 0 h 5320031"/>
              <a:gd name="connsiteX5" fmla="*/ 3028504 w 9641305"/>
              <a:gd name="connsiteY5" fmla="*/ 0 h 5320031"/>
              <a:gd name="connsiteX6" fmla="*/ 3692053 w 9641305"/>
              <a:gd name="connsiteY6" fmla="*/ 0 h 5320031"/>
              <a:gd name="connsiteX7" fmla="*/ 4355601 w 9641305"/>
              <a:gd name="connsiteY7" fmla="*/ 0 h 5320031"/>
              <a:gd name="connsiteX8" fmla="*/ 4633498 w 9641305"/>
              <a:gd name="connsiteY8" fmla="*/ 0 h 5320031"/>
              <a:gd name="connsiteX9" fmla="*/ 5297046 w 9641305"/>
              <a:gd name="connsiteY9" fmla="*/ 0 h 5320031"/>
              <a:gd name="connsiteX10" fmla="*/ 5574943 w 9641305"/>
              <a:gd name="connsiteY10" fmla="*/ 0 h 5320031"/>
              <a:gd name="connsiteX11" fmla="*/ 6334905 w 9641305"/>
              <a:gd name="connsiteY11" fmla="*/ 0 h 5320031"/>
              <a:gd name="connsiteX12" fmla="*/ 6998453 w 9641305"/>
              <a:gd name="connsiteY12" fmla="*/ 0 h 5320031"/>
              <a:gd name="connsiteX13" fmla="*/ 7469176 w 9641305"/>
              <a:gd name="connsiteY13" fmla="*/ 0 h 5320031"/>
              <a:gd name="connsiteX14" fmla="*/ 8229137 w 9641305"/>
              <a:gd name="connsiteY14" fmla="*/ 0 h 5320031"/>
              <a:gd name="connsiteX15" fmla="*/ 8507034 w 9641305"/>
              <a:gd name="connsiteY15" fmla="*/ 0 h 5320031"/>
              <a:gd name="connsiteX16" fmla="*/ 8881343 w 9641305"/>
              <a:gd name="connsiteY16" fmla="*/ 0 h 5320031"/>
              <a:gd name="connsiteX17" fmla="*/ 9641305 w 9641305"/>
              <a:gd name="connsiteY17" fmla="*/ 0 h 5320031"/>
              <a:gd name="connsiteX18" fmla="*/ 9641305 w 9641305"/>
              <a:gd name="connsiteY18" fmla="*/ 537914 h 5320031"/>
              <a:gd name="connsiteX19" fmla="*/ 9641305 w 9641305"/>
              <a:gd name="connsiteY19" fmla="*/ 1129029 h 5320031"/>
              <a:gd name="connsiteX20" fmla="*/ 9641305 w 9641305"/>
              <a:gd name="connsiteY20" fmla="*/ 1720143 h 5320031"/>
              <a:gd name="connsiteX21" fmla="*/ 9641305 w 9641305"/>
              <a:gd name="connsiteY21" fmla="*/ 2364458 h 5320031"/>
              <a:gd name="connsiteX22" fmla="*/ 9641305 w 9641305"/>
              <a:gd name="connsiteY22" fmla="*/ 2902372 h 5320031"/>
              <a:gd name="connsiteX23" fmla="*/ 9641305 w 9641305"/>
              <a:gd name="connsiteY23" fmla="*/ 3493487 h 5320031"/>
              <a:gd name="connsiteX24" fmla="*/ 9641305 w 9641305"/>
              <a:gd name="connsiteY24" fmla="*/ 4137802 h 5320031"/>
              <a:gd name="connsiteX25" fmla="*/ 9641305 w 9641305"/>
              <a:gd name="connsiteY25" fmla="*/ 4782117 h 5320031"/>
              <a:gd name="connsiteX26" fmla="*/ 9641305 w 9641305"/>
              <a:gd name="connsiteY26" fmla="*/ 5320031 h 5320031"/>
              <a:gd name="connsiteX27" fmla="*/ 8881343 w 9641305"/>
              <a:gd name="connsiteY27" fmla="*/ 5320031 h 5320031"/>
              <a:gd name="connsiteX28" fmla="*/ 8217795 w 9641305"/>
              <a:gd name="connsiteY28" fmla="*/ 5320031 h 5320031"/>
              <a:gd name="connsiteX29" fmla="*/ 7650659 w 9641305"/>
              <a:gd name="connsiteY29" fmla="*/ 5320031 h 5320031"/>
              <a:gd name="connsiteX30" fmla="*/ 6987110 w 9641305"/>
              <a:gd name="connsiteY30" fmla="*/ 5320031 h 5320031"/>
              <a:gd name="connsiteX31" fmla="*/ 6227149 w 9641305"/>
              <a:gd name="connsiteY31" fmla="*/ 5320031 h 5320031"/>
              <a:gd name="connsiteX32" fmla="*/ 5660013 w 9641305"/>
              <a:gd name="connsiteY32" fmla="*/ 5320031 h 5320031"/>
              <a:gd name="connsiteX33" fmla="*/ 4900051 w 9641305"/>
              <a:gd name="connsiteY33" fmla="*/ 5320031 h 5320031"/>
              <a:gd name="connsiteX34" fmla="*/ 4332916 w 9641305"/>
              <a:gd name="connsiteY34" fmla="*/ 5320031 h 5320031"/>
              <a:gd name="connsiteX35" fmla="*/ 3669367 w 9641305"/>
              <a:gd name="connsiteY35" fmla="*/ 5320031 h 5320031"/>
              <a:gd name="connsiteX36" fmla="*/ 3005819 w 9641305"/>
              <a:gd name="connsiteY36" fmla="*/ 5320031 h 5320031"/>
              <a:gd name="connsiteX37" fmla="*/ 2727922 w 9641305"/>
              <a:gd name="connsiteY37" fmla="*/ 5320031 h 5320031"/>
              <a:gd name="connsiteX38" fmla="*/ 1967960 w 9641305"/>
              <a:gd name="connsiteY38" fmla="*/ 5320031 h 5320031"/>
              <a:gd name="connsiteX39" fmla="*/ 1400825 w 9641305"/>
              <a:gd name="connsiteY39" fmla="*/ 5320031 h 5320031"/>
              <a:gd name="connsiteX40" fmla="*/ 1026515 w 9641305"/>
              <a:gd name="connsiteY40" fmla="*/ 5320031 h 5320031"/>
              <a:gd name="connsiteX41" fmla="*/ 748619 w 9641305"/>
              <a:gd name="connsiteY41" fmla="*/ 5320031 h 5320031"/>
              <a:gd name="connsiteX42" fmla="*/ 0 w 9641305"/>
              <a:gd name="connsiteY42" fmla="*/ 5320031 h 5320031"/>
              <a:gd name="connsiteX43" fmla="*/ 0 w 9641305"/>
              <a:gd name="connsiteY43" fmla="*/ 4835317 h 5320031"/>
              <a:gd name="connsiteX44" fmla="*/ 0 w 9641305"/>
              <a:gd name="connsiteY44" fmla="*/ 4244203 h 5320031"/>
              <a:gd name="connsiteX45" fmla="*/ 0 w 9641305"/>
              <a:gd name="connsiteY45" fmla="*/ 3812689 h 5320031"/>
              <a:gd name="connsiteX46" fmla="*/ 0 w 9641305"/>
              <a:gd name="connsiteY46" fmla="*/ 3221574 h 5320031"/>
              <a:gd name="connsiteX47" fmla="*/ 0 w 9641305"/>
              <a:gd name="connsiteY47" fmla="*/ 2683660 h 5320031"/>
              <a:gd name="connsiteX48" fmla="*/ 0 w 9641305"/>
              <a:gd name="connsiteY48" fmla="*/ 2145746 h 5320031"/>
              <a:gd name="connsiteX49" fmla="*/ 0 w 9641305"/>
              <a:gd name="connsiteY49" fmla="*/ 1501431 h 5320031"/>
              <a:gd name="connsiteX50" fmla="*/ 0 w 9641305"/>
              <a:gd name="connsiteY50" fmla="*/ 803916 h 5320031"/>
              <a:gd name="connsiteX51" fmla="*/ 0 w 9641305"/>
              <a:gd name="connsiteY51" fmla="*/ 0 h 532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641305" h="5320031" extrusionOk="0">
                <a:moveTo>
                  <a:pt x="0" y="0"/>
                </a:moveTo>
                <a:cubicBezTo>
                  <a:pt x="300377" y="-4132"/>
                  <a:pt x="452746" y="61571"/>
                  <a:pt x="663549" y="0"/>
                </a:cubicBezTo>
                <a:cubicBezTo>
                  <a:pt x="874352" y="-61571"/>
                  <a:pt x="1169402" y="41785"/>
                  <a:pt x="1423510" y="0"/>
                </a:cubicBezTo>
                <a:cubicBezTo>
                  <a:pt x="1677618" y="-41785"/>
                  <a:pt x="1701853" y="37134"/>
                  <a:pt x="1894233" y="0"/>
                </a:cubicBezTo>
                <a:cubicBezTo>
                  <a:pt x="2086613" y="-37134"/>
                  <a:pt x="2373680" y="88040"/>
                  <a:pt x="2654195" y="0"/>
                </a:cubicBezTo>
                <a:cubicBezTo>
                  <a:pt x="2934710" y="-88040"/>
                  <a:pt x="2890732" y="18735"/>
                  <a:pt x="3028504" y="0"/>
                </a:cubicBezTo>
                <a:cubicBezTo>
                  <a:pt x="3166276" y="-18735"/>
                  <a:pt x="3471200" y="57523"/>
                  <a:pt x="3692053" y="0"/>
                </a:cubicBezTo>
                <a:cubicBezTo>
                  <a:pt x="3912906" y="-57523"/>
                  <a:pt x="4114854" y="77555"/>
                  <a:pt x="4355601" y="0"/>
                </a:cubicBezTo>
                <a:cubicBezTo>
                  <a:pt x="4596348" y="-77555"/>
                  <a:pt x="4550218" y="25478"/>
                  <a:pt x="4633498" y="0"/>
                </a:cubicBezTo>
                <a:cubicBezTo>
                  <a:pt x="4716778" y="-25478"/>
                  <a:pt x="4970898" y="27023"/>
                  <a:pt x="5297046" y="0"/>
                </a:cubicBezTo>
                <a:cubicBezTo>
                  <a:pt x="5623194" y="-27023"/>
                  <a:pt x="5499166" y="2872"/>
                  <a:pt x="5574943" y="0"/>
                </a:cubicBezTo>
                <a:cubicBezTo>
                  <a:pt x="5650720" y="-2872"/>
                  <a:pt x="6149868" y="36917"/>
                  <a:pt x="6334905" y="0"/>
                </a:cubicBezTo>
                <a:cubicBezTo>
                  <a:pt x="6519942" y="-36917"/>
                  <a:pt x="6836369" y="31460"/>
                  <a:pt x="6998453" y="0"/>
                </a:cubicBezTo>
                <a:cubicBezTo>
                  <a:pt x="7160537" y="-31460"/>
                  <a:pt x="7317754" y="35401"/>
                  <a:pt x="7469176" y="0"/>
                </a:cubicBezTo>
                <a:cubicBezTo>
                  <a:pt x="7620598" y="-35401"/>
                  <a:pt x="8047560" y="61977"/>
                  <a:pt x="8229137" y="0"/>
                </a:cubicBezTo>
                <a:cubicBezTo>
                  <a:pt x="8410714" y="-61977"/>
                  <a:pt x="8439476" y="31211"/>
                  <a:pt x="8507034" y="0"/>
                </a:cubicBezTo>
                <a:cubicBezTo>
                  <a:pt x="8574592" y="-31211"/>
                  <a:pt x="8743002" y="16239"/>
                  <a:pt x="8881343" y="0"/>
                </a:cubicBezTo>
                <a:cubicBezTo>
                  <a:pt x="9019684" y="-16239"/>
                  <a:pt x="9444566" y="34907"/>
                  <a:pt x="9641305" y="0"/>
                </a:cubicBezTo>
                <a:cubicBezTo>
                  <a:pt x="9695054" y="216668"/>
                  <a:pt x="9634760" y="361905"/>
                  <a:pt x="9641305" y="537914"/>
                </a:cubicBezTo>
                <a:cubicBezTo>
                  <a:pt x="9647850" y="713923"/>
                  <a:pt x="9598000" y="855720"/>
                  <a:pt x="9641305" y="1129029"/>
                </a:cubicBezTo>
                <a:cubicBezTo>
                  <a:pt x="9684610" y="1402338"/>
                  <a:pt x="9641064" y="1457924"/>
                  <a:pt x="9641305" y="1720143"/>
                </a:cubicBezTo>
                <a:cubicBezTo>
                  <a:pt x="9641546" y="1982362"/>
                  <a:pt x="9596886" y="2205610"/>
                  <a:pt x="9641305" y="2364458"/>
                </a:cubicBezTo>
                <a:cubicBezTo>
                  <a:pt x="9685724" y="2523306"/>
                  <a:pt x="9637448" y="2657006"/>
                  <a:pt x="9641305" y="2902372"/>
                </a:cubicBezTo>
                <a:cubicBezTo>
                  <a:pt x="9645162" y="3147738"/>
                  <a:pt x="9639815" y="3339482"/>
                  <a:pt x="9641305" y="3493487"/>
                </a:cubicBezTo>
                <a:cubicBezTo>
                  <a:pt x="9642795" y="3647492"/>
                  <a:pt x="9614402" y="3861824"/>
                  <a:pt x="9641305" y="4137802"/>
                </a:cubicBezTo>
                <a:cubicBezTo>
                  <a:pt x="9668208" y="4413780"/>
                  <a:pt x="9589467" y="4482750"/>
                  <a:pt x="9641305" y="4782117"/>
                </a:cubicBezTo>
                <a:cubicBezTo>
                  <a:pt x="9693143" y="5081485"/>
                  <a:pt x="9609271" y="5210126"/>
                  <a:pt x="9641305" y="5320031"/>
                </a:cubicBezTo>
                <a:cubicBezTo>
                  <a:pt x="9447768" y="5327953"/>
                  <a:pt x="9165817" y="5240105"/>
                  <a:pt x="8881343" y="5320031"/>
                </a:cubicBezTo>
                <a:cubicBezTo>
                  <a:pt x="8596869" y="5399957"/>
                  <a:pt x="8366827" y="5313305"/>
                  <a:pt x="8217795" y="5320031"/>
                </a:cubicBezTo>
                <a:cubicBezTo>
                  <a:pt x="8068763" y="5326757"/>
                  <a:pt x="7805844" y="5316778"/>
                  <a:pt x="7650659" y="5320031"/>
                </a:cubicBezTo>
                <a:cubicBezTo>
                  <a:pt x="7495474" y="5323284"/>
                  <a:pt x="7193154" y="5318022"/>
                  <a:pt x="6987110" y="5320031"/>
                </a:cubicBezTo>
                <a:cubicBezTo>
                  <a:pt x="6781066" y="5322040"/>
                  <a:pt x="6497674" y="5316413"/>
                  <a:pt x="6227149" y="5320031"/>
                </a:cubicBezTo>
                <a:cubicBezTo>
                  <a:pt x="5956624" y="5323649"/>
                  <a:pt x="5804100" y="5270360"/>
                  <a:pt x="5660013" y="5320031"/>
                </a:cubicBezTo>
                <a:cubicBezTo>
                  <a:pt x="5515926" y="5369702"/>
                  <a:pt x="5061910" y="5313590"/>
                  <a:pt x="4900051" y="5320031"/>
                </a:cubicBezTo>
                <a:cubicBezTo>
                  <a:pt x="4738192" y="5326472"/>
                  <a:pt x="4603619" y="5260502"/>
                  <a:pt x="4332916" y="5320031"/>
                </a:cubicBezTo>
                <a:cubicBezTo>
                  <a:pt x="4062213" y="5379560"/>
                  <a:pt x="3895070" y="5246280"/>
                  <a:pt x="3669367" y="5320031"/>
                </a:cubicBezTo>
                <a:cubicBezTo>
                  <a:pt x="3443664" y="5393782"/>
                  <a:pt x="3325358" y="5309570"/>
                  <a:pt x="3005819" y="5320031"/>
                </a:cubicBezTo>
                <a:cubicBezTo>
                  <a:pt x="2686280" y="5330492"/>
                  <a:pt x="2850987" y="5299655"/>
                  <a:pt x="2727922" y="5320031"/>
                </a:cubicBezTo>
                <a:cubicBezTo>
                  <a:pt x="2604857" y="5340407"/>
                  <a:pt x="2226717" y="5261340"/>
                  <a:pt x="1967960" y="5320031"/>
                </a:cubicBezTo>
                <a:cubicBezTo>
                  <a:pt x="1709203" y="5378722"/>
                  <a:pt x="1551706" y="5286073"/>
                  <a:pt x="1400825" y="5320031"/>
                </a:cubicBezTo>
                <a:cubicBezTo>
                  <a:pt x="1249944" y="5353989"/>
                  <a:pt x="1124081" y="5317214"/>
                  <a:pt x="1026515" y="5320031"/>
                </a:cubicBezTo>
                <a:cubicBezTo>
                  <a:pt x="928949" y="5322848"/>
                  <a:pt x="815211" y="5305388"/>
                  <a:pt x="748619" y="5320031"/>
                </a:cubicBezTo>
                <a:cubicBezTo>
                  <a:pt x="682027" y="5334674"/>
                  <a:pt x="239255" y="5230508"/>
                  <a:pt x="0" y="5320031"/>
                </a:cubicBezTo>
                <a:cubicBezTo>
                  <a:pt x="-5761" y="5119234"/>
                  <a:pt x="42589" y="5024028"/>
                  <a:pt x="0" y="4835317"/>
                </a:cubicBezTo>
                <a:cubicBezTo>
                  <a:pt x="-42589" y="4646606"/>
                  <a:pt x="2819" y="4532832"/>
                  <a:pt x="0" y="4244203"/>
                </a:cubicBezTo>
                <a:cubicBezTo>
                  <a:pt x="-2819" y="3955574"/>
                  <a:pt x="1391" y="4017920"/>
                  <a:pt x="0" y="3812689"/>
                </a:cubicBezTo>
                <a:cubicBezTo>
                  <a:pt x="-1391" y="3607458"/>
                  <a:pt x="30385" y="3447438"/>
                  <a:pt x="0" y="3221574"/>
                </a:cubicBezTo>
                <a:cubicBezTo>
                  <a:pt x="-30385" y="2995710"/>
                  <a:pt x="31098" y="2856143"/>
                  <a:pt x="0" y="2683660"/>
                </a:cubicBezTo>
                <a:cubicBezTo>
                  <a:pt x="-31098" y="2511177"/>
                  <a:pt x="43843" y="2305462"/>
                  <a:pt x="0" y="2145746"/>
                </a:cubicBezTo>
                <a:cubicBezTo>
                  <a:pt x="-43843" y="1986030"/>
                  <a:pt x="59044" y="1677831"/>
                  <a:pt x="0" y="1501431"/>
                </a:cubicBezTo>
                <a:cubicBezTo>
                  <a:pt x="-59044" y="1325031"/>
                  <a:pt x="62429" y="951945"/>
                  <a:pt x="0" y="803916"/>
                </a:cubicBezTo>
                <a:cubicBezTo>
                  <a:pt x="-62429" y="655887"/>
                  <a:pt x="71940" y="38906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242645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Kubernetes Cluster Upgrade </a:t>
            </a:r>
            <a:r>
              <a:rPr lang="en-US" sz="66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</a:t>
            </a:r>
            <a:endParaRPr lang="en-US" sz="6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en-US" sz="2400" dirty="0">
              <a:solidFill>
                <a:schemeClr val="bg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by Anish Rana @anishrana2001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CA1AEC-DED6-8E6D-90B3-B44C8915803C}"/>
              </a:ext>
            </a:extLst>
          </p:cNvPr>
          <p:cNvSpPr/>
          <p:nvPr/>
        </p:nvSpPr>
        <p:spPr>
          <a:xfrm>
            <a:off x="30246" y="1975194"/>
            <a:ext cx="4263144" cy="4682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7FA4B9-105B-2B90-8CA3-2D38FA8AA88D}"/>
              </a:ext>
            </a:extLst>
          </p:cNvPr>
          <p:cNvSpPr/>
          <p:nvPr/>
        </p:nvSpPr>
        <p:spPr>
          <a:xfrm rot="20780146">
            <a:off x="-91428" y="572683"/>
            <a:ext cx="2589172" cy="1445603"/>
          </a:xfrm>
          <a:custGeom>
            <a:avLst/>
            <a:gdLst>
              <a:gd name="connsiteX0" fmla="*/ 0 w 2589172"/>
              <a:gd name="connsiteY0" fmla="*/ 0 h 1445603"/>
              <a:gd name="connsiteX1" fmla="*/ 466051 w 2589172"/>
              <a:gd name="connsiteY1" fmla="*/ 0 h 1445603"/>
              <a:gd name="connsiteX2" fmla="*/ 932102 w 2589172"/>
              <a:gd name="connsiteY2" fmla="*/ 0 h 1445603"/>
              <a:gd name="connsiteX3" fmla="*/ 1501720 w 2589172"/>
              <a:gd name="connsiteY3" fmla="*/ 0 h 1445603"/>
              <a:gd name="connsiteX4" fmla="*/ 2045446 w 2589172"/>
              <a:gd name="connsiteY4" fmla="*/ 0 h 1445603"/>
              <a:gd name="connsiteX5" fmla="*/ 2589172 w 2589172"/>
              <a:gd name="connsiteY5" fmla="*/ 0 h 1445603"/>
              <a:gd name="connsiteX6" fmla="*/ 2589172 w 2589172"/>
              <a:gd name="connsiteY6" fmla="*/ 452956 h 1445603"/>
              <a:gd name="connsiteX7" fmla="*/ 2589172 w 2589172"/>
              <a:gd name="connsiteY7" fmla="*/ 963735 h 1445603"/>
              <a:gd name="connsiteX8" fmla="*/ 2589172 w 2589172"/>
              <a:gd name="connsiteY8" fmla="*/ 1445603 h 1445603"/>
              <a:gd name="connsiteX9" fmla="*/ 2149013 w 2589172"/>
              <a:gd name="connsiteY9" fmla="*/ 1445603 h 1445603"/>
              <a:gd name="connsiteX10" fmla="*/ 1708854 w 2589172"/>
              <a:gd name="connsiteY10" fmla="*/ 1445603 h 1445603"/>
              <a:gd name="connsiteX11" fmla="*/ 1139236 w 2589172"/>
              <a:gd name="connsiteY11" fmla="*/ 1445603 h 1445603"/>
              <a:gd name="connsiteX12" fmla="*/ 647293 w 2589172"/>
              <a:gd name="connsiteY12" fmla="*/ 1445603 h 1445603"/>
              <a:gd name="connsiteX13" fmla="*/ 0 w 2589172"/>
              <a:gd name="connsiteY13" fmla="*/ 1445603 h 1445603"/>
              <a:gd name="connsiteX14" fmla="*/ 0 w 2589172"/>
              <a:gd name="connsiteY14" fmla="*/ 992647 h 1445603"/>
              <a:gd name="connsiteX15" fmla="*/ 0 w 2589172"/>
              <a:gd name="connsiteY15" fmla="*/ 496324 h 1445603"/>
              <a:gd name="connsiteX16" fmla="*/ 0 w 2589172"/>
              <a:gd name="connsiteY16" fmla="*/ 0 h 144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89172" h="1445603" fill="none" extrusionOk="0">
                <a:moveTo>
                  <a:pt x="0" y="0"/>
                </a:moveTo>
                <a:cubicBezTo>
                  <a:pt x="216938" y="-6288"/>
                  <a:pt x="364167" y="28517"/>
                  <a:pt x="466051" y="0"/>
                </a:cubicBezTo>
                <a:cubicBezTo>
                  <a:pt x="567935" y="-28517"/>
                  <a:pt x="705320" y="37375"/>
                  <a:pt x="932102" y="0"/>
                </a:cubicBezTo>
                <a:cubicBezTo>
                  <a:pt x="1158884" y="-37375"/>
                  <a:pt x="1284646" y="21856"/>
                  <a:pt x="1501720" y="0"/>
                </a:cubicBezTo>
                <a:cubicBezTo>
                  <a:pt x="1718794" y="-21856"/>
                  <a:pt x="1841350" y="17338"/>
                  <a:pt x="2045446" y="0"/>
                </a:cubicBezTo>
                <a:cubicBezTo>
                  <a:pt x="2249542" y="-17338"/>
                  <a:pt x="2385691" y="2834"/>
                  <a:pt x="2589172" y="0"/>
                </a:cubicBezTo>
                <a:cubicBezTo>
                  <a:pt x="2605325" y="153699"/>
                  <a:pt x="2560217" y="238226"/>
                  <a:pt x="2589172" y="452956"/>
                </a:cubicBezTo>
                <a:cubicBezTo>
                  <a:pt x="2618127" y="667686"/>
                  <a:pt x="2576488" y="838616"/>
                  <a:pt x="2589172" y="963735"/>
                </a:cubicBezTo>
                <a:cubicBezTo>
                  <a:pt x="2601856" y="1088854"/>
                  <a:pt x="2579634" y="1275555"/>
                  <a:pt x="2589172" y="1445603"/>
                </a:cubicBezTo>
                <a:cubicBezTo>
                  <a:pt x="2448042" y="1477658"/>
                  <a:pt x="2255880" y="1436900"/>
                  <a:pt x="2149013" y="1445603"/>
                </a:cubicBezTo>
                <a:cubicBezTo>
                  <a:pt x="2042146" y="1454306"/>
                  <a:pt x="1879773" y="1438076"/>
                  <a:pt x="1708854" y="1445603"/>
                </a:cubicBezTo>
                <a:cubicBezTo>
                  <a:pt x="1537935" y="1453130"/>
                  <a:pt x="1286816" y="1409349"/>
                  <a:pt x="1139236" y="1445603"/>
                </a:cubicBezTo>
                <a:cubicBezTo>
                  <a:pt x="991656" y="1481857"/>
                  <a:pt x="849964" y="1430274"/>
                  <a:pt x="647293" y="1445603"/>
                </a:cubicBezTo>
                <a:cubicBezTo>
                  <a:pt x="444622" y="1460932"/>
                  <a:pt x="316167" y="1383760"/>
                  <a:pt x="0" y="1445603"/>
                </a:cubicBezTo>
                <a:cubicBezTo>
                  <a:pt x="-13488" y="1272649"/>
                  <a:pt x="689" y="1165023"/>
                  <a:pt x="0" y="992647"/>
                </a:cubicBezTo>
                <a:cubicBezTo>
                  <a:pt x="-689" y="820271"/>
                  <a:pt x="27875" y="658271"/>
                  <a:pt x="0" y="496324"/>
                </a:cubicBezTo>
                <a:cubicBezTo>
                  <a:pt x="-27875" y="334377"/>
                  <a:pt x="41062" y="214213"/>
                  <a:pt x="0" y="0"/>
                </a:cubicBezTo>
                <a:close/>
              </a:path>
              <a:path w="2589172" h="1445603" stroke="0" extrusionOk="0">
                <a:moveTo>
                  <a:pt x="0" y="0"/>
                </a:moveTo>
                <a:cubicBezTo>
                  <a:pt x="109108" y="-26065"/>
                  <a:pt x="374447" y="59112"/>
                  <a:pt x="543726" y="0"/>
                </a:cubicBezTo>
                <a:cubicBezTo>
                  <a:pt x="713005" y="-59112"/>
                  <a:pt x="935124" y="734"/>
                  <a:pt x="1035669" y="0"/>
                </a:cubicBezTo>
                <a:cubicBezTo>
                  <a:pt x="1136214" y="-734"/>
                  <a:pt x="1347389" y="25278"/>
                  <a:pt x="1501720" y="0"/>
                </a:cubicBezTo>
                <a:cubicBezTo>
                  <a:pt x="1656051" y="-25278"/>
                  <a:pt x="1835312" y="52508"/>
                  <a:pt x="1967771" y="0"/>
                </a:cubicBezTo>
                <a:cubicBezTo>
                  <a:pt x="2100230" y="-52508"/>
                  <a:pt x="2373877" y="19812"/>
                  <a:pt x="2589172" y="0"/>
                </a:cubicBezTo>
                <a:cubicBezTo>
                  <a:pt x="2598778" y="198677"/>
                  <a:pt x="2539200" y="231751"/>
                  <a:pt x="2589172" y="452956"/>
                </a:cubicBezTo>
                <a:cubicBezTo>
                  <a:pt x="2639144" y="674161"/>
                  <a:pt x="2542039" y="777572"/>
                  <a:pt x="2589172" y="949279"/>
                </a:cubicBezTo>
                <a:cubicBezTo>
                  <a:pt x="2636305" y="1120986"/>
                  <a:pt x="2580666" y="1312395"/>
                  <a:pt x="2589172" y="1445603"/>
                </a:cubicBezTo>
                <a:cubicBezTo>
                  <a:pt x="2368376" y="1478968"/>
                  <a:pt x="2268264" y="1404522"/>
                  <a:pt x="2123121" y="1445603"/>
                </a:cubicBezTo>
                <a:cubicBezTo>
                  <a:pt x="1977978" y="1486684"/>
                  <a:pt x="1838296" y="1434530"/>
                  <a:pt x="1657070" y="1445603"/>
                </a:cubicBezTo>
                <a:cubicBezTo>
                  <a:pt x="1475844" y="1456676"/>
                  <a:pt x="1344616" y="1445284"/>
                  <a:pt x="1087452" y="1445603"/>
                </a:cubicBezTo>
                <a:cubicBezTo>
                  <a:pt x="830288" y="1445922"/>
                  <a:pt x="744142" y="1416918"/>
                  <a:pt x="621401" y="1445603"/>
                </a:cubicBezTo>
                <a:cubicBezTo>
                  <a:pt x="498660" y="1474288"/>
                  <a:pt x="136739" y="1389495"/>
                  <a:pt x="0" y="1445603"/>
                </a:cubicBezTo>
                <a:cubicBezTo>
                  <a:pt x="-17571" y="1240832"/>
                  <a:pt x="29603" y="1120578"/>
                  <a:pt x="0" y="992647"/>
                </a:cubicBezTo>
                <a:cubicBezTo>
                  <a:pt x="-29603" y="864716"/>
                  <a:pt x="8319" y="736824"/>
                  <a:pt x="0" y="496324"/>
                </a:cubicBezTo>
                <a:cubicBezTo>
                  <a:pt x="-8319" y="255824"/>
                  <a:pt x="48393" y="99975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rgbClr val="00B0F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9140813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 + Lab  + Document + CKA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A65FB-629F-0F51-FE75-8D69384028F9}"/>
              </a:ext>
            </a:extLst>
          </p:cNvPr>
          <p:cNvSpPr txBox="1"/>
          <p:nvPr/>
        </p:nvSpPr>
        <p:spPr>
          <a:xfrm>
            <a:off x="59961" y="4188144"/>
            <a:ext cx="5216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F88BA1-565F-3014-D6A3-EEA14AD783AB}"/>
              </a:ext>
            </a:extLst>
          </p:cNvPr>
          <p:cNvSpPr txBox="1"/>
          <p:nvPr/>
        </p:nvSpPr>
        <p:spPr>
          <a:xfrm>
            <a:off x="3401374" y="5736805"/>
            <a:ext cx="4819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highlight>
                  <a:srgbClr val="FFFF00"/>
                </a:highlight>
              </a:rPr>
              <a:t>https://paypal.me/anishrana20011</a:t>
            </a:r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87230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4AD8A-2891-B406-4EC8-EF108C508CC1}"/>
              </a:ext>
            </a:extLst>
          </p:cNvPr>
          <p:cNvGrpSpPr/>
          <p:nvPr/>
        </p:nvGrpSpPr>
        <p:grpSpPr>
          <a:xfrm>
            <a:off x="193040" y="152400"/>
            <a:ext cx="11358880" cy="6289040"/>
            <a:chOff x="193040" y="152400"/>
            <a:chExt cx="11358880" cy="62890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D31104-ED99-6BDE-9CE5-42E91A10405B}"/>
                </a:ext>
              </a:extLst>
            </p:cNvPr>
            <p:cNvSpPr/>
            <p:nvPr/>
          </p:nvSpPr>
          <p:spPr>
            <a:xfrm>
              <a:off x="193040" y="152400"/>
              <a:ext cx="11358880" cy="6289040"/>
            </a:xfrm>
            <a:prstGeom prst="rect">
              <a:avLst/>
            </a:prstGeom>
            <a:solidFill>
              <a:srgbClr val="7F7C8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626EB9-EDEC-5A4F-12C3-FF292C404ACD}"/>
                </a:ext>
              </a:extLst>
            </p:cNvPr>
            <p:cNvSpPr txBox="1"/>
            <p:nvPr/>
          </p:nvSpPr>
          <p:spPr>
            <a:xfrm>
              <a:off x="4480560" y="4925568"/>
              <a:ext cx="3493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Kubernetes cluster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8499842-3CA6-D577-C435-2B334E064323}"/>
              </a:ext>
            </a:extLst>
          </p:cNvPr>
          <p:cNvSpPr/>
          <p:nvPr/>
        </p:nvSpPr>
        <p:spPr>
          <a:xfrm>
            <a:off x="487680" y="487680"/>
            <a:ext cx="46228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E94524-3463-BF5B-7BE0-E128AB2534FB}"/>
              </a:ext>
            </a:extLst>
          </p:cNvPr>
          <p:cNvSpPr/>
          <p:nvPr/>
        </p:nvSpPr>
        <p:spPr>
          <a:xfrm>
            <a:off x="6019800" y="487680"/>
            <a:ext cx="4622800" cy="411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3CCE0-44E0-8DBF-5D49-332AD054E3AB}"/>
              </a:ext>
            </a:extLst>
          </p:cNvPr>
          <p:cNvSpPr txBox="1"/>
          <p:nvPr/>
        </p:nvSpPr>
        <p:spPr>
          <a:xfrm>
            <a:off x="726440" y="1235705"/>
            <a:ext cx="207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kubeadm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DAFF2-B062-7BDF-31E4-0EC8289A6113}"/>
              </a:ext>
            </a:extLst>
          </p:cNvPr>
          <p:cNvSpPr txBox="1"/>
          <p:nvPr/>
        </p:nvSpPr>
        <p:spPr>
          <a:xfrm>
            <a:off x="726440" y="2201547"/>
            <a:ext cx="207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kubelet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26B84-AD9D-301F-DB0B-3838DE510598}"/>
              </a:ext>
            </a:extLst>
          </p:cNvPr>
          <p:cNvSpPr txBox="1"/>
          <p:nvPr/>
        </p:nvSpPr>
        <p:spPr>
          <a:xfrm>
            <a:off x="726440" y="3167390"/>
            <a:ext cx="207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kubectl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80243-1CF9-E20D-E56C-E6784C3B8BC2}"/>
              </a:ext>
            </a:extLst>
          </p:cNvPr>
          <p:cNvSpPr txBox="1"/>
          <p:nvPr/>
        </p:nvSpPr>
        <p:spPr>
          <a:xfrm>
            <a:off x="1971040" y="449590"/>
            <a:ext cx="207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Master Node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7459D-0EA7-87B0-1AB8-2B5B54AEB498}"/>
              </a:ext>
            </a:extLst>
          </p:cNvPr>
          <p:cNvSpPr txBox="1"/>
          <p:nvPr/>
        </p:nvSpPr>
        <p:spPr>
          <a:xfrm>
            <a:off x="6344920" y="1273795"/>
            <a:ext cx="207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kubeadm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AA8A1-DBF5-294A-D151-AFEEED28DF3D}"/>
              </a:ext>
            </a:extLst>
          </p:cNvPr>
          <p:cNvSpPr txBox="1"/>
          <p:nvPr/>
        </p:nvSpPr>
        <p:spPr>
          <a:xfrm>
            <a:off x="6344920" y="2239637"/>
            <a:ext cx="207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kubelet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B57085-5833-1590-E663-8E62D86EC3A6}"/>
              </a:ext>
            </a:extLst>
          </p:cNvPr>
          <p:cNvSpPr txBox="1"/>
          <p:nvPr/>
        </p:nvSpPr>
        <p:spPr>
          <a:xfrm>
            <a:off x="6344920" y="3205480"/>
            <a:ext cx="207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kubectl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D8EF9-783F-8BF8-CA79-1E0EBE05A73B}"/>
              </a:ext>
            </a:extLst>
          </p:cNvPr>
          <p:cNvSpPr txBox="1"/>
          <p:nvPr/>
        </p:nvSpPr>
        <p:spPr>
          <a:xfrm>
            <a:off x="7589520" y="487680"/>
            <a:ext cx="239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Worker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9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EF01-29CA-10C1-011C-07FE0B02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76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High level view for upgrade Kubernetes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332B-798D-53C8-30D5-FC8A6D54C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814048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Upgrade kubeadm</a:t>
            </a:r>
          </a:p>
          <a:p>
            <a:r>
              <a:rPr lang="en-US" dirty="0">
                <a:solidFill>
                  <a:schemeClr val="bg1"/>
                </a:solidFill>
              </a:rPr>
              <a:t>	Plan the upgrade (kubeadm upgrade plan)</a:t>
            </a:r>
          </a:p>
          <a:p>
            <a:r>
              <a:rPr lang="en-US" dirty="0">
                <a:solidFill>
                  <a:schemeClr val="bg1"/>
                </a:solidFill>
              </a:rPr>
              <a:t>	Upgrade the node (kubeadm upgrade apply)</a:t>
            </a:r>
          </a:p>
          <a:p>
            <a:r>
              <a:rPr lang="en-US" dirty="0">
                <a:solidFill>
                  <a:schemeClr val="bg1"/>
                </a:solidFill>
              </a:rPr>
              <a:t>	Drain the node (kubectl cordon </a:t>
            </a:r>
            <a:r>
              <a:rPr lang="en-US" dirty="0" err="1">
                <a:solidFill>
                  <a:schemeClr val="bg1"/>
                </a:solidFill>
              </a:rPr>
              <a:t>node_name</a:t>
            </a:r>
            <a:r>
              <a:rPr lang="en-US" dirty="0">
                <a:solidFill>
                  <a:schemeClr val="bg1"/>
                </a:solidFill>
              </a:rPr>
              <a:t> )</a:t>
            </a:r>
          </a:p>
          <a:p>
            <a:r>
              <a:rPr lang="en-US" dirty="0">
                <a:solidFill>
                  <a:schemeClr val="bg1"/>
                </a:solidFill>
              </a:rPr>
              <a:t>	Upgrade kubelet &amp; kubectl</a:t>
            </a:r>
          </a:p>
          <a:p>
            <a:r>
              <a:rPr lang="en-US" dirty="0">
                <a:solidFill>
                  <a:schemeClr val="bg1"/>
                </a:solidFill>
              </a:rPr>
              <a:t>         Restart the kubelet (</a:t>
            </a:r>
            <a:r>
              <a:rPr lang="en-US" dirty="0" err="1">
                <a:solidFill>
                  <a:schemeClr val="bg1"/>
                </a:solidFill>
              </a:rPr>
              <a:t>systemctl</a:t>
            </a:r>
            <a:r>
              <a:rPr lang="en-US" dirty="0">
                <a:solidFill>
                  <a:schemeClr val="bg1"/>
                </a:solidFill>
              </a:rPr>
              <a:t> daemon-reload ; </a:t>
            </a:r>
            <a:r>
              <a:rPr lang="en-US" dirty="0" err="1">
                <a:solidFill>
                  <a:schemeClr val="bg1"/>
                </a:solidFill>
              </a:rPr>
              <a:t>systemctl</a:t>
            </a:r>
            <a:r>
              <a:rPr lang="en-US" dirty="0">
                <a:solidFill>
                  <a:schemeClr val="bg1"/>
                </a:solidFill>
              </a:rPr>
              <a:t> restart kubelet)</a:t>
            </a:r>
          </a:p>
          <a:p>
            <a:r>
              <a:rPr lang="en-US" dirty="0">
                <a:solidFill>
                  <a:schemeClr val="bg1"/>
                </a:solidFill>
              </a:rPr>
              <a:t>	undrain the node (kubectl uncordon </a:t>
            </a:r>
            <a:r>
              <a:rPr lang="en-US" dirty="0" err="1">
                <a:solidFill>
                  <a:schemeClr val="bg1"/>
                </a:solidFill>
              </a:rPr>
              <a:t>node_name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899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28D7-A7A5-8DD8-476D-2139920E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820" y="111125"/>
            <a:ext cx="3323844" cy="632587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kubeadm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D8C1-F8C1-A03C-B930-FC2C69E7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896" y="363729"/>
            <a:ext cx="11734800" cy="3423920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Kubeadm is a tool that provide "kubeadm init" for creating Kubernetes clusters and "kubeadm join" to join the workernode to master node.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71AB3-CD7A-AA05-2EF7-DF30D0054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4" y="1977936"/>
            <a:ext cx="10255759" cy="488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2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3A82-C4AE-0B94-A3AA-991CEEC8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440" y="-50800"/>
            <a:ext cx="3002280" cy="1027431"/>
          </a:xfrm>
        </p:spPr>
        <p:txBody>
          <a:bodyPr/>
          <a:lstStyle/>
          <a:p>
            <a:r>
              <a:rPr lang="en-US" sz="6000" dirty="0">
                <a:solidFill>
                  <a:schemeClr val="accent2"/>
                </a:solidFill>
              </a:rPr>
              <a:t>Kubelet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20FB-2BEB-BD89-5359-5BFA9FD15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7120"/>
            <a:ext cx="12192000" cy="481584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Kubelet is an agent, which runs on each workernodes.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When we attach the worker node with Master node, this </a:t>
            </a:r>
            <a:r>
              <a:rPr lang="en-US" sz="3200" dirty="0" err="1">
                <a:solidFill>
                  <a:schemeClr val="bg1"/>
                </a:solidFill>
              </a:rPr>
              <a:t>kublet</a:t>
            </a:r>
            <a:r>
              <a:rPr lang="en-US" sz="3200" dirty="0">
                <a:solidFill>
                  <a:schemeClr val="bg1"/>
                </a:solidFill>
              </a:rPr>
              <a:t> will help us.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The Kubelet is responsible for managing the deployment of pods to Kubernetes nodes.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How many resources a POD is required, it will get it from Node.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It receives commands from the API server and instructs the container runtime to start or stop containers as needed.</a:t>
            </a:r>
          </a:p>
        </p:txBody>
      </p:sp>
    </p:spTree>
    <p:extLst>
      <p:ext uri="{BB962C8B-B14F-4D97-AF65-F5344CB8AC3E}">
        <p14:creationId xmlns:p14="http://schemas.microsoft.com/office/powerpoint/2010/main" val="51821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5549-6ECB-A528-B60D-359FB00F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40" y="172085"/>
            <a:ext cx="2555240" cy="1325563"/>
          </a:xfrm>
        </p:spPr>
        <p:txBody>
          <a:bodyPr/>
          <a:lstStyle/>
          <a:p>
            <a:r>
              <a:rPr lang="en-US" sz="6000" dirty="0">
                <a:solidFill>
                  <a:schemeClr val="accent2"/>
                </a:solidFill>
              </a:rPr>
              <a:t>kubectl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9ADB-1A53-CF47-29E7-0452ADBA1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825625"/>
            <a:ext cx="11877040" cy="319341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Kubernetes command-line tool, kubectl, allows you to run commands against Kubernetes clusters.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You can use kubectl to deploy applications, inspect and manage cluster resources, and view logs.</a:t>
            </a:r>
          </a:p>
        </p:txBody>
      </p:sp>
    </p:spTree>
    <p:extLst>
      <p:ext uri="{BB962C8B-B14F-4D97-AF65-F5344CB8AC3E}">
        <p14:creationId xmlns:p14="http://schemas.microsoft.com/office/powerpoint/2010/main" val="393379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EF01-29CA-10C1-011C-07FE0B029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776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High level view for upgrade Kubernetes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332B-798D-53C8-30D5-FC8A6D54C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32" y="1825625"/>
            <a:ext cx="11814048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Upgrade kubeadm</a:t>
            </a:r>
          </a:p>
          <a:p>
            <a:r>
              <a:rPr lang="en-US" dirty="0">
                <a:solidFill>
                  <a:schemeClr val="bg1"/>
                </a:solidFill>
              </a:rPr>
              <a:t>	Plan the upgrade (kubeadm upgrade plan)</a:t>
            </a:r>
          </a:p>
          <a:p>
            <a:r>
              <a:rPr lang="en-US" dirty="0">
                <a:solidFill>
                  <a:schemeClr val="bg1"/>
                </a:solidFill>
              </a:rPr>
              <a:t>	Upgrade the node (kubeadm upgrade apply)</a:t>
            </a:r>
          </a:p>
          <a:p>
            <a:r>
              <a:rPr lang="en-US" dirty="0">
                <a:solidFill>
                  <a:schemeClr val="bg1"/>
                </a:solidFill>
              </a:rPr>
              <a:t>	Drain the node (kubectl cordon </a:t>
            </a:r>
            <a:r>
              <a:rPr lang="en-US" dirty="0" err="1">
                <a:solidFill>
                  <a:schemeClr val="bg1"/>
                </a:solidFill>
              </a:rPr>
              <a:t>node_name</a:t>
            </a:r>
            <a:r>
              <a:rPr lang="en-US" dirty="0">
                <a:solidFill>
                  <a:schemeClr val="bg1"/>
                </a:solidFill>
              </a:rPr>
              <a:t> )</a:t>
            </a:r>
          </a:p>
          <a:p>
            <a:r>
              <a:rPr lang="en-US" dirty="0">
                <a:solidFill>
                  <a:schemeClr val="bg1"/>
                </a:solidFill>
              </a:rPr>
              <a:t>	Upgrade kubelet &amp; kubectl</a:t>
            </a:r>
          </a:p>
          <a:p>
            <a:r>
              <a:rPr lang="en-US" dirty="0">
                <a:solidFill>
                  <a:schemeClr val="bg1"/>
                </a:solidFill>
              </a:rPr>
              <a:t>         Restart the kubelet (</a:t>
            </a:r>
            <a:r>
              <a:rPr lang="en-US" dirty="0" err="1">
                <a:solidFill>
                  <a:schemeClr val="bg1"/>
                </a:solidFill>
              </a:rPr>
              <a:t>systemctl</a:t>
            </a:r>
            <a:r>
              <a:rPr lang="en-US" dirty="0">
                <a:solidFill>
                  <a:schemeClr val="bg1"/>
                </a:solidFill>
              </a:rPr>
              <a:t> daemon-reload ; </a:t>
            </a:r>
            <a:r>
              <a:rPr lang="en-US" dirty="0" err="1">
                <a:solidFill>
                  <a:schemeClr val="bg1"/>
                </a:solidFill>
              </a:rPr>
              <a:t>systemctl</a:t>
            </a:r>
            <a:r>
              <a:rPr lang="en-US" dirty="0">
                <a:solidFill>
                  <a:schemeClr val="bg1"/>
                </a:solidFill>
              </a:rPr>
              <a:t> restart kubelet)</a:t>
            </a:r>
          </a:p>
          <a:p>
            <a:r>
              <a:rPr lang="en-US" dirty="0">
                <a:solidFill>
                  <a:schemeClr val="bg1"/>
                </a:solidFill>
              </a:rPr>
              <a:t>	undrain the node (kubectl uncordon </a:t>
            </a:r>
            <a:r>
              <a:rPr lang="en-US" dirty="0" err="1">
                <a:solidFill>
                  <a:schemeClr val="bg1"/>
                </a:solidFill>
              </a:rPr>
              <a:t>node_name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3738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1D2774-F1C8-BEF5-4B4C-5E88BAE105D2}"/>
              </a:ext>
            </a:extLst>
          </p:cNvPr>
          <p:cNvSpPr/>
          <p:nvPr/>
        </p:nvSpPr>
        <p:spPr>
          <a:xfrm>
            <a:off x="1941320" y="3760150"/>
            <a:ext cx="1427147" cy="606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Apiserver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DC79E-5967-0C74-EE17-AB44CF50104A}"/>
              </a:ext>
            </a:extLst>
          </p:cNvPr>
          <p:cNvSpPr/>
          <p:nvPr/>
        </p:nvSpPr>
        <p:spPr>
          <a:xfrm>
            <a:off x="3735936" y="3760149"/>
            <a:ext cx="1343114" cy="606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A49B7-1DB8-58BB-9DFA-23174E2E02EF}"/>
              </a:ext>
            </a:extLst>
          </p:cNvPr>
          <p:cNvSpPr/>
          <p:nvPr/>
        </p:nvSpPr>
        <p:spPr>
          <a:xfrm>
            <a:off x="5446520" y="3760150"/>
            <a:ext cx="1994017" cy="606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controller-Manager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289EDB-C645-A4BF-02B6-045C6DB1FB3F}"/>
              </a:ext>
            </a:extLst>
          </p:cNvPr>
          <p:cNvSpPr/>
          <p:nvPr/>
        </p:nvSpPr>
        <p:spPr>
          <a:xfrm>
            <a:off x="7930496" y="3760150"/>
            <a:ext cx="1880074" cy="606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Kubelet</a:t>
            </a:r>
          </a:p>
          <a:p>
            <a:pPr algn="ctr"/>
            <a:r>
              <a:rPr lang="en-US" dirty="0"/>
              <a:t>Kube-Proxy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D83A5C-63CA-04AB-2E56-73C9F7832E7D}"/>
              </a:ext>
            </a:extLst>
          </p:cNvPr>
          <p:cNvSpPr/>
          <p:nvPr/>
        </p:nvSpPr>
        <p:spPr>
          <a:xfrm>
            <a:off x="10300529" y="3760150"/>
            <a:ext cx="1108107" cy="606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kubectl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80A69F-FB0E-437B-9EFA-3F7CD9A88BB3}"/>
              </a:ext>
            </a:extLst>
          </p:cNvPr>
          <p:cNvSpPr/>
          <p:nvPr/>
        </p:nvSpPr>
        <p:spPr>
          <a:xfrm>
            <a:off x="69790" y="3760150"/>
            <a:ext cx="1427147" cy="606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v1.23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DAF8F-4CC6-1ED6-4BAA-42FC705F8379}"/>
              </a:ext>
            </a:extLst>
          </p:cNvPr>
          <p:cNvSpPr/>
          <p:nvPr/>
        </p:nvSpPr>
        <p:spPr>
          <a:xfrm>
            <a:off x="69790" y="2794474"/>
            <a:ext cx="1427147" cy="606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v1.24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D249C-6464-FAAF-DB8C-374646E5A1E3}"/>
              </a:ext>
            </a:extLst>
          </p:cNvPr>
          <p:cNvSpPr/>
          <p:nvPr/>
        </p:nvSpPr>
        <p:spPr>
          <a:xfrm>
            <a:off x="69790" y="1704885"/>
            <a:ext cx="1427147" cy="606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v1.25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61309D-9A29-E771-C172-4AA6B9E7621D}"/>
              </a:ext>
            </a:extLst>
          </p:cNvPr>
          <p:cNvCxnSpPr/>
          <p:nvPr/>
        </p:nvCxnSpPr>
        <p:spPr>
          <a:xfrm>
            <a:off x="69790" y="3582955"/>
            <a:ext cx="11714773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F14764-5A8D-85C7-0052-63DA4C9ED497}"/>
              </a:ext>
            </a:extLst>
          </p:cNvPr>
          <p:cNvCxnSpPr/>
          <p:nvPr/>
        </p:nvCxnSpPr>
        <p:spPr>
          <a:xfrm>
            <a:off x="0" y="2503714"/>
            <a:ext cx="11714773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25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00026 -0.140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-0.00248 -0.140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-0.00118 -0.14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00248 -0.2986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14097 L -0.00117 -0.302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810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8 -0.14097 L -0.00248 -0.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6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14097 L 0.00026 -0.2974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59259E-6 L -0.00182 -0.2865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99007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7222825-62ea-40f3-96b5-5375c07996e2}" enabled="1" method="Privileged" siteId="{90c7a20a-f34b-40bf-bc48-b9253b6f5d2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21495</TotalTime>
  <Words>381</Words>
  <Application>Microsoft Office PowerPoint</Application>
  <PresentationFormat>Widescreen</PresentationFormat>
  <Paragraphs>77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High level view for upgrade Kubernetes cluster</vt:lpstr>
      <vt:lpstr>kubeadm</vt:lpstr>
      <vt:lpstr>Kubelet</vt:lpstr>
      <vt:lpstr>kubectl</vt:lpstr>
      <vt:lpstr>High level view for upgrade Kubernetes cluster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478</cp:revision>
  <dcterms:created xsi:type="dcterms:W3CDTF">2023-06-07T14:11:59Z</dcterms:created>
  <dcterms:modified xsi:type="dcterms:W3CDTF">2024-01-09T16:45:17Z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Orange Restricted</vt:lpwstr>
  </property>
</Properties>
</file>